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Pacifico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3">
          <p15:clr>
            <a:srgbClr val="9AA0A6"/>
          </p15:clr>
        </p15:guide>
        <p15:guide id="4" orient="horz" pos="209">
          <p15:clr>
            <a:srgbClr val="9AA0A6"/>
          </p15:clr>
        </p15:guide>
        <p15:guide id="5" orient="horz" pos="3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3" orient="horz"/>
        <p:guide pos="209" orient="horz"/>
        <p:guide pos="30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acific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e1d81380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e1d81380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e1d81380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e1d81380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e29720c0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e29720c0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c6ccfc98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c6ccfc98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e1ca8b3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e1ca8b3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e1ca8b38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e1ca8b38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e1d81380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e1d81380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2a14ef1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2a14ef1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c6ccfc98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c6ccfc9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f9ab528f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f9ab528f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e1ca8b38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e1ca8b38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f9ab528f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f9ab528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1d8138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e1d8138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1ca8b38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e1ca8b38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2a762fa2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2a762fa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1d81380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e1d81380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1d81380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e1d81380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0"/>
            <a:ext cx="8520600" cy="1119000"/>
          </a:xfrm>
          <a:prstGeom prst="rect">
            <a:avLst/>
          </a:prstGeom>
          <a:effectLst>
            <a:outerShdw blurRad="114300" rotWithShape="0" algn="bl" dir="4200000" dist="571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EFECTIVO YA SRL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97055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Pacifico"/>
                <a:ea typeface="Pacifico"/>
                <a:cs typeface="Pacifico"/>
                <a:sym typeface="Pacifico"/>
              </a:rPr>
              <a:t>Convirtiendo sueños en realidad</a:t>
            </a:r>
            <a:endParaRPr sz="1700">
              <a:solidFill>
                <a:schemeClr val="accent4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03475" y="222450"/>
            <a:ext cx="667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¿Cómo se comporta la </a:t>
            </a:r>
            <a:r>
              <a:rPr b="1" lang="es" sz="1600">
                <a:solidFill>
                  <a:schemeClr val="accent1"/>
                </a:solidFill>
              </a:rPr>
              <a:t>tasa de interés</a:t>
            </a:r>
            <a:r>
              <a:rPr b="1" lang="es" sz="1600">
                <a:solidFill>
                  <a:schemeClr val="dk1"/>
                </a:solidFill>
              </a:rPr>
              <a:t> y la </a:t>
            </a:r>
            <a:r>
              <a:rPr b="1" lang="es" sz="1600">
                <a:solidFill>
                  <a:schemeClr val="accent1"/>
                </a:solidFill>
              </a:rPr>
              <a:t>probabilidad</a:t>
            </a:r>
            <a:r>
              <a:rPr b="1" lang="es" sz="1600">
                <a:solidFill>
                  <a:schemeClr val="accent1"/>
                </a:solidFill>
              </a:rPr>
              <a:t> de default</a:t>
            </a:r>
            <a:r>
              <a:rPr b="1" lang="es" sz="1600">
                <a:solidFill>
                  <a:schemeClr val="dk1"/>
                </a:solidFill>
              </a:rPr>
              <a:t> en función de la </a:t>
            </a:r>
            <a:r>
              <a:rPr b="1" lang="es" sz="1600">
                <a:solidFill>
                  <a:schemeClr val="accent1"/>
                </a:solidFill>
              </a:rPr>
              <a:t>calificación de riesgo crediticio</a:t>
            </a:r>
            <a:r>
              <a:rPr b="1" lang="es" sz="1600">
                <a:solidFill>
                  <a:schemeClr val="dk1"/>
                </a:solidFill>
              </a:rPr>
              <a:t>?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6320850" y="1485350"/>
            <a:ext cx="25236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Observaciones: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tasa de interés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aumenta a medida que empeora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calificación del crédito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(a mayor riesgo, mayor interés).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probabilidad de default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aumenta a medida que aumenta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tasa de interés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empeora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calificación de riesgo crediticio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159300" y="1511825"/>
            <a:ext cx="49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yo pondría la legend adentro del plot, saca mucho espacio afuera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25" y="1010129"/>
            <a:ext cx="5769851" cy="37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211325" y="8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Componentes Principales (PCA)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194400" y="642025"/>
            <a:ext cx="5854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utilizó PCA  para explorar la redundancia presente en los features numéricos.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 variables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loan_amnt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person_income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están inversamente relacionadas a través del ratio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oan_percent_income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Además, la variable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person_age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 fuertemente correlacionada con el feature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cb_person_cred_hist_length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(C=0.88).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2" name="Google Shape;172;p23"/>
          <p:cNvGrpSpPr/>
          <p:nvPr/>
        </p:nvGrpSpPr>
        <p:grpSpPr>
          <a:xfrm>
            <a:off x="249775" y="1861446"/>
            <a:ext cx="5916531" cy="2397960"/>
            <a:chOff x="173575" y="2222900"/>
            <a:chExt cx="6110225" cy="2543175"/>
          </a:xfrm>
        </p:grpSpPr>
        <p:pic>
          <p:nvPicPr>
            <p:cNvPr id="173" name="Google Shape;173;p23"/>
            <p:cNvPicPr preferRelativeResize="0"/>
            <p:nvPr/>
          </p:nvPicPr>
          <p:blipFill rotWithShape="1">
            <a:blip r:embed="rId3">
              <a:alphaModFix/>
            </a:blip>
            <a:srcRect b="0" l="3545" r="4373" t="0"/>
            <a:stretch/>
          </p:blipFill>
          <p:spPr>
            <a:xfrm>
              <a:off x="173575" y="2222900"/>
              <a:ext cx="6110225" cy="254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3"/>
            <p:cNvSpPr/>
            <p:nvPr/>
          </p:nvSpPr>
          <p:spPr>
            <a:xfrm>
              <a:off x="4967439" y="3196868"/>
              <a:ext cx="672600" cy="3069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4969703" y="4397444"/>
              <a:ext cx="672600" cy="3069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5566196" y="2571748"/>
              <a:ext cx="714600" cy="306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566196" y="3484597"/>
              <a:ext cx="714600" cy="306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2411621" y="3196868"/>
              <a:ext cx="672600" cy="3069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2411621" y="4397445"/>
              <a:ext cx="672600" cy="3069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2635561" y="3540049"/>
              <a:ext cx="224700" cy="821100"/>
            </a:xfrm>
            <a:prstGeom prst="upDown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159400" y="3540050"/>
              <a:ext cx="224700" cy="821100"/>
            </a:xfrm>
            <a:prstGeom prst="upDown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824500" y="2931075"/>
              <a:ext cx="224700" cy="572700"/>
            </a:xfrm>
            <a:prstGeom prst="upDown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755196" y="2571748"/>
              <a:ext cx="714600" cy="306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728517" y="3484597"/>
              <a:ext cx="714600" cy="306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2000148" y="2931075"/>
              <a:ext cx="224700" cy="572700"/>
            </a:xfrm>
            <a:prstGeom prst="upDown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250" y="794437"/>
            <a:ext cx="2607900" cy="210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6314475" y="2968275"/>
            <a:ext cx="27732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3499" lvl="0" marL="179999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➢"/>
            </a:pP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varianza de los datos se puede explicar con </a:t>
            </a:r>
            <a:r>
              <a:rPr b="1" lang="es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las </a:t>
            </a:r>
            <a:r>
              <a:rPr b="1" lang="es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PC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--&gt;  es posible reducir la dimensionalidad de las 7 variables utilizadas como inputs.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3499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➢"/>
            </a:pPr>
            <a:r>
              <a:rPr lang="es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PC6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s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PC7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podrían ser despreciadas. Notar que las mismas están directamente relacionadas con los features numéricos en los que se había hallado redundancia.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343550" y="735950"/>
            <a:ext cx="6457800" cy="19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➔"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A partir del análisis de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PCA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y de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correlaciones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se excluyen las variables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loan_income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loan_amount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cb_person_cred_hist_length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, ya que se consideran redundantes y poco útiles para el entrenamiento de nuestros modelos.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➔"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realizó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un encoding de las </a:t>
            </a: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cuatro variables categóricas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. Dado que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loan_grade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da cuenta de un </a:t>
            </a: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orden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en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calificación del riesgo crediticio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, se utilizó </a:t>
            </a:r>
            <a:r>
              <a:rPr b="1" i="1" lang="es" sz="1200">
                <a:latin typeface="Roboto"/>
                <a:ea typeface="Roboto"/>
                <a:cs typeface="Roboto"/>
                <a:sym typeface="Roboto"/>
              </a:rPr>
              <a:t>Ordinal Encoding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, mientras que para el resto, </a:t>
            </a:r>
            <a:r>
              <a:rPr b="1" i="1" lang="es" sz="1200">
                <a:latin typeface="Roboto"/>
                <a:ea typeface="Roboto"/>
                <a:cs typeface="Roboto"/>
                <a:sym typeface="Roboto"/>
              </a:rPr>
              <a:t>One-Hot Encoding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419200" y="384825"/>
            <a:ext cx="689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Medidas estratégicas tomadas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791625" y="2502175"/>
            <a:ext cx="17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</a:rPr>
              <a:t>Dataset final: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922850" y="2966125"/>
            <a:ext cx="234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➢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32574 registros limpios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➢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 categorías distintas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125" y="3215373"/>
            <a:ext cx="2264325" cy="15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5944250" y="2667075"/>
            <a:ext cx="245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</a:rPr>
              <a:t>Estado del Crédito</a:t>
            </a:r>
            <a:endParaRPr i="1" sz="2000">
              <a:solidFill>
                <a:schemeClr val="accent1"/>
              </a:solidFill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968450" y="3723125"/>
            <a:ext cx="6222550" cy="1000800"/>
            <a:chOff x="968450" y="3723125"/>
            <a:chExt cx="6222550" cy="1000800"/>
          </a:xfrm>
        </p:grpSpPr>
        <p:sp>
          <p:nvSpPr>
            <p:cNvPr id="200" name="Google Shape;200;p24"/>
            <p:cNvSpPr/>
            <p:nvPr/>
          </p:nvSpPr>
          <p:spPr>
            <a:xfrm>
              <a:off x="968450" y="3723125"/>
              <a:ext cx="4320000" cy="10008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3989500" y="3723125"/>
              <a:ext cx="1296000" cy="1000800"/>
            </a:xfrm>
            <a:prstGeom prst="rect">
              <a:avLst/>
            </a:prstGeom>
            <a:solidFill>
              <a:srgbClr val="76A5AF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1817750" y="3962400"/>
              <a:ext cx="191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/>
                <a:t>70% training</a:t>
              </a:r>
              <a:endParaRPr b="1" sz="1600"/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4191000" y="3962400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/>
                <a:t>3</a:t>
              </a:r>
              <a:r>
                <a:rPr b="1" lang="es" sz="1600"/>
                <a:t>0% test</a:t>
              </a:r>
              <a:endParaRPr b="1" sz="1600"/>
            </a:p>
          </p:txBody>
        </p:sp>
      </p:grpSp>
      <p:sp>
        <p:nvSpPr>
          <p:cNvPr id="204" name="Google Shape;204;p24"/>
          <p:cNvSpPr txBox="1"/>
          <p:nvPr/>
        </p:nvSpPr>
        <p:spPr>
          <a:xfrm>
            <a:off x="725475" y="4721875"/>
            <a:ext cx="366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+"/>
            </a:pPr>
            <a:r>
              <a:rPr b="1" lang="es" sz="1500">
                <a:solidFill>
                  <a:schemeClr val="dk1"/>
                </a:solidFill>
              </a:rPr>
              <a:t>Cross Validation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>
            <p:ph type="title"/>
          </p:nvPr>
        </p:nvSpPr>
        <p:spPr>
          <a:xfrm>
            <a:off x="1916400" y="286225"/>
            <a:ext cx="5311200" cy="9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aplicados</a:t>
            </a:r>
            <a:endParaRPr/>
          </a:p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2" name="Google Shape;212;p25"/>
          <p:cNvSpPr txBox="1"/>
          <p:nvPr>
            <p:ph type="title"/>
          </p:nvPr>
        </p:nvSpPr>
        <p:spPr>
          <a:xfrm>
            <a:off x="498300" y="969650"/>
            <a:ext cx="4129800" cy="33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Decision trees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Random Forest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K-nearest neighbors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Logistic regression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Support Vector Machine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Boosting x3</a:t>
            </a:r>
            <a:endParaRPr sz="2220"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775" y="1548125"/>
            <a:ext cx="3924299" cy="219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20"/>
              <a:t>Decision trees</a:t>
            </a:r>
            <a:endParaRPr sz="3020"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50" y="2970588"/>
            <a:ext cx="21907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4218850" y="3808800"/>
            <a:ext cx="394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Resultados óptimos con Cross Validation: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➔"/>
            </a:pPr>
            <a:r>
              <a:rPr b="1" lang="es">
                <a:solidFill>
                  <a:schemeClr val="dk1"/>
                </a:solidFill>
              </a:rPr>
              <a:t>Profundidad óptima: </a:t>
            </a:r>
            <a:r>
              <a:rPr b="1" lang="es">
                <a:solidFill>
                  <a:schemeClr val="accent1"/>
                </a:solidFill>
              </a:rPr>
              <a:t>9</a:t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➔"/>
            </a:pPr>
            <a:r>
              <a:rPr b="1" lang="es">
                <a:solidFill>
                  <a:schemeClr val="dk1"/>
                </a:solidFill>
              </a:rPr>
              <a:t>Cantidad de nodos óptimos: </a:t>
            </a:r>
            <a:r>
              <a:rPr b="1" lang="es">
                <a:solidFill>
                  <a:schemeClr val="accent1"/>
                </a:solidFill>
              </a:rPr>
              <a:t>335</a:t>
            </a:r>
            <a:r>
              <a:rPr b="1" lang="es">
                <a:solidFill>
                  <a:schemeClr val="dk1"/>
                </a:solidFill>
              </a:rPr>
              <a:t> 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4939625" y="656125"/>
            <a:ext cx="30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O</a:t>
            </a:r>
            <a:r>
              <a:rPr b="1" lang="es">
                <a:solidFill>
                  <a:schemeClr val="accent1"/>
                </a:solidFill>
              </a:rPr>
              <a:t>verfitting vs Underfitting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b="12535" l="8445" r="10967" t="6695"/>
          <a:stretch/>
        </p:blipFill>
        <p:spPr>
          <a:xfrm>
            <a:off x="408850" y="1132525"/>
            <a:ext cx="3332601" cy="1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850" y="1132525"/>
            <a:ext cx="3616075" cy="26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Random Forest</a:t>
            </a:r>
            <a:endParaRPr sz="3000"/>
          </a:p>
        </p:txBody>
      </p:sp>
      <p:sp>
        <p:nvSpPr>
          <p:cNvPr id="230" name="Google Shape;230;p27"/>
          <p:cNvSpPr txBox="1"/>
          <p:nvPr/>
        </p:nvSpPr>
        <p:spPr>
          <a:xfrm>
            <a:off x="3364550" y="1478625"/>
            <a:ext cx="38979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Resultados óptimos con Cross Validation:</a:t>
            </a:r>
            <a:endParaRPr b="1">
              <a:solidFill>
                <a:schemeClr val="dk1"/>
              </a:solidFill>
            </a:endParaRPr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max_depth: </a:t>
            </a:r>
            <a:r>
              <a:rPr b="1" lang="es" sz="1300">
                <a:solidFill>
                  <a:schemeClr val="accent1"/>
                </a:solidFill>
              </a:rPr>
              <a:t>15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max_features: </a:t>
            </a:r>
            <a:r>
              <a:rPr b="1" lang="es" sz="1300">
                <a:solidFill>
                  <a:schemeClr val="accent1"/>
                </a:solidFill>
              </a:rPr>
              <a:t>auto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n_estimators: </a:t>
            </a:r>
            <a:r>
              <a:rPr b="1" lang="es" sz="1300">
                <a:solidFill>
                  <a:schemeClr val="accent1"/>
                </a:solidFill>
              </a:rPr>
              <a:t>31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350" y="2926425"/>
            <a:ext cx="215265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25" y="1421401"/>
            <a:ext cx="2759400" cy="196145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321050" y="95680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Es un </a:t>
            </a:r>
            <a:r>
              <a:rPr b="1" lang="es">
                <a:solidFill>
                  <a:schemeClr val="accent1"/>
                </a:solidFill>
              </a:rPr>
              <a:t>ensamble</a:t>
            </a:r>
            <a:r>
              <a:rPr lang="es">
                <a:solidFill>
                  <a:schemeClr val="dk1"/>
                </a:solidFill>
              </a:rPr>
              <a:t> de árboles de decisión, creados y entrenados de manera </a:t>
            </a:r>
            <a:r>
              <a:rPr b="1" lang="es">
                <a:solidFill>
                  <a:schemeClr val="accent1"/>
                </a:solidFill>
              </a:rPr>
              <a:t>independiente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5748200" y="3732788"/>
            <a:ext cx="6588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6407000" y="3428775"/>
            <a:ext cx="221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Superior</a:t>
            </a:r>
            <a:r>
              <a:rPr lang="es">
                <a:solidFill>
                  <a:schemeClr val="dk1"/>
                </a:solidFill>
              </a:rPr>
              <a:t> al modelo simple de árboles de decisión </a:t>
            </a:r>
            <a:r>
              <a:rPr b="1" lang="es">
                <a:solidFill>
                  <a:schemeClr val="accent1"/>
                </a:solidFill>
              </a:rPr>
              <a:t>en</a:t>
            </a:r>
            <a:r>
              <a:rPr b="1"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accent1"/>
                </a:solidFill>
              </a:rPr>
              <a:t>todas las métricas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K-nearest neighbors</a:t>
            </a:r>
            <a:endParaRPr sz="3000"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100" y="2089950"/>
            <a:ext cx="21907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5315675" y="1097400"/>
            <a:ext cx="382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Resultados óptimos con Cross Validation: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➔"/>
            </a:pPr>
            <a:r>
              <a:rPr b="1" lang="es">
                <a:solidFill>
                  <a:schemeClr val="dk1"/>
                </a:solidFill>
              </a:rPr>
              <a:t>Número de vecinos óptimos: </a:t>
            </a:r>
            <a:r>
              <a:rPr b="1" lang="es">
                <a:solidFill>
                  <a:schemeClr val="accent1"/>
                </a:solidFill>
              </a:rPr>
              <a:t>17</a:t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75" y="1093925"/>
            <a:ext cx="4682000" cy="34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1" name="Google Shape;2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Otros modelos</a:t>
            </a:r>
            <a:endParaRPr sz="3000"/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 b="5837" l="0" r="0" t="4218"/>
          <a:stretch/>
        </p:blipFill>
        <p:spPr>
          <a:xfrm>
            <a:off x="368000" y="1557625"/>
            <a:ext cx="2434350" cy="19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075" y="1813125"/>
            <a:ext cx="1382374" cy="138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5">
            <a:alphaModFix/>
          </a:blip>
          <a:srcRect b="2695" l="0" r="0" t="0"/>
          <a:stretch/>
        </p:blipFill>
        <p:spPr>
          <a:xfrm>
            <a:off x="4815075" y="1557625"/>
            <a:ext cx="2434350" cy="19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4801925" y="3590100"/>
            <a:ext cx="27594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Parámetros óptimos: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C: </a:t>
            </a:r>
            <a:r>
              <a:rPr b="1" lang="es" sz="1300">
                <a:solidFill>
                  <a:schemeClr val="accent1"/>
                </a:solidFill>
              </a:rPr>
              <a:t>200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kernel: </a:t>
            </a:r>
            <a:r>
              <a:rPr b="1" lang="es" sz="1300">
                <a:solidFill>
                  <a:schemeClr val="accent1"/>
                </a:solidFill>
              </a:rPr>
              <a:t>rbf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0550" y="1866949"/>
            <a:ext cx="1274300" cy="12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type="title"/>
          </p:nvPr>
        </p:nvSpPr>
        <p:spPr>
          <a:xfrm>
            <a:off x="331325" y="1004025"/>
            <a:ext cx="2434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1"/>
                </a:solidFill>
              </a:rPr>
              <a:t>Logistic Regression</a:t>
            </a:r>
            <a:endParaRPr b="1" sz="1700">
              <a:solidFill>
                <a:schemeClr val="accent1"/>
              </a:solidFill>
            </a:endParaRPr>
          </a:p>
        </p:txBody>
      </p:sp>
      <p:sp>
        <p:nvSpPr>
          <p:cNvPr id="258" name="Google Shape;258;p29"/>
          <p:cNvSpPr txBox="1"/>
          <p:nvPr>
            <p:ph type="title"/>
          </p:nvPr>
        </p:nvSpPr>
        <p:spPr>
          <a:xfrm>
            <a:off x="4750925" y="1004025"/>
            <a:ext cx="316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1"/>
                </a:solidFill>
              </a:rPr>
              <a:t>Support Vector Machine</a:t>
            </a:r>
            <a:endParaRPr b="1" sz="17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263" name="Google Shape;263;p3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26125" y="2115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65" name="Google Shape;265;p30"/>
          <p:cNvGrpSpPr/>
          <p:nvPr/>
        </p:nvGrpSpPr>
        <p:grpSpPr>
          <a:xfrm>
            <a:off x="2642425" y="474750"/>
            <a:ext cx="6329626" cy="4163800"/>
            <a:chOff x="2947225" y="474750"/>
            <a:chExt cx="6329626" cy="4163800"/>
          </a:xfrm>
        </p:grpSpPr>
        <p:grpSp>
          <p:nvGrpSpPr>
            <p:cNvPr id="266" name="Google Shape;266;p30"/>
            <p:cNvGrpSpPr/>
            <p:nvPr/>
          </p:nvGrpSpPr>
          <p:grpSpPr>
            <a:xfrm>
              <a:off x="2947225" y="474750"/>
              <a:ext cx="6329626" cy="4163800"/>
              <a:chOff x="2947225" y="627150"/>
              <a:chExt cx="6329626" cy="4163800"/>
            </a:xfrm>
          </p:grpSpPr>
          <p:pic>
            <p:nvPicPr>
              <p:cNvPr id="267" name="Google Shape;267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7225" y="627150"/>
                <a:ext cx="6329626" cy="4163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30"/>
              <p:cNvSpPr/>
              <p:nvPr/>
            </p:nvSpPr>
            <p:spPr>
              <a:xfrm>
                <a:off x="2979275" y="3305175"/>
                <a:ext cx="133500" cy="629700"/>
              </a:xfrm>
              <a:prstGeom prst="rect">
                <a:avLst/>
              </a:prstGeom>
              <a:solidFill>
                <a:srgbClr val="D5D5D5"/>
              </a:solidFill>
              <a:ln cap="flat" cmpd="sng" w="9525">
                <a:solidFill>
                  <a:srgbClr val="D5D5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2979275" y="1323975"/>
                <a:ext cx="133500" cy="629700"/>
              </a:xfrm>
              <a:prstGeom prst="rect">
                <a:avLst/>
              </a:prstGeom>
              <a:solidFill>
                <a:srgbClr val="D5D5D5"/>
              </a:solidFill>
              <a:ln cap="flat" cmpd="sng" w="9525">
                <a:solidFill>
                  <a:srgbClr val="D5D5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" name="Google Shape;270;p30"/>
            <p:cNvSpPr txBox="1"/>
            <p:nvPr/>
          </p:nvSpPr>
          <p:spPr>
            <a:xfrm>
              <a:off x="3995400" y="4295575"/>
              <a:ext cx="942900" cy="3387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/>
                <a:t>Predicción</a:t>
              </a:r>
              <a:endParaRPr sz="1000"/>
            </a:p>
          </p:txBody>
        </p:sp>
        <p:sp>
          <p:nvSpPr>
            <p:cNvPr id="271" name="Google Shape;271;p30"/>
            <p:cNvSpPr txBox="1"/>
            <p:nvPr/>
          </p:nvSpPr>
          <p:spPr>
            <a:xfrm>
              <a:off x="7043400" y="4295575"/>
              <a:ext cx="942900" cy="3387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/>
                <a:t>Predicción</a:t>
              </a:r>
              <a:endParaRPr sz="1000"/>
            </a:p>
          </p:txBody>
        </p:sp>
        <p:sp>
          <p:nvSpPr>
            <p:cNvPr id="272" name="Google Shape;272;p30"/>
            <p:cNvSpPr txBox="1"/>
            <p:nvPr/>
          </p:nvSpPr>
          <p:spPr>
            <a:xfrm rot="-5400000">
              <a:off x="2706300" y="3158875"/>
              <a:ext cx="9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/>
                <a:t>Realidad</a:t>
              </a:r>
              <a:endParaRPr sz="1000"/>
            </a:p>
          </p:txBody>
        </p:sp>
        <p:sp>
          <p:nvSpPr>
            <p:cNvPr id="273" name="Google Shape;273;p30"/>
            <p:cNvSpPr txBox="1"/>
            <p:nvPr/>
          </p:nvSpPr>
          <p:spPr>
            <a:xfrm rot="-5400000">
              <a:off x="2706300" y="1253875"/>
              <a:ext cx="9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/>
                <a:t>Realidad</a:t>
              </a:r>
              <a:endParaRPr sz="1000"/>
            </a:p>
          </p:txBody>
        </p:sp>
      </p:grpSp>
      <p:sp>
        <p:nvSpPr>
          <p:cNvPr id="274" name="Google Shape;274;p30"/>
          <p:cNvSpPr txBox="1"/>
          <p:nvPr/>
        </p:nvSpPr>
        <p:spPr>
          <a:xfrm>
            <a:off x="254725" y="809000"/>
            <a:ext cx="2295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Todos los modelos presentan mayor proporción de</a:t>
            </a:r>
            <a:r>
              <a:rPr lang="es" sz="1800">
                <a:solidFill>
                  <a:schemeClr val="accent1"/>
                </a:solidFill>
              </a:rPr>
              <a:t> falsos negativos</a:t>
            </a:r>
            <a:r>
              <a:rPr lang="es" sz="1800">
                <a:solidFill>
                  <a:schemeClr val="dk1"/>
                </a:solidFill>
              </a:rPr>
              <a:t> que de</a:t>
            </a:r>
            <a:r>
              <a:rPr lang="es" sz="1800">
                <a:solidFill>
                  <a:schemeClr val="accent1"/>
                </a:solidFill>
              </a:rPr>
              <a:t> falsos positivos</a:t>
            </a:r>
            <a:r>
              <a:rPr lang="e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El modelo que minimiza los términos fuera de la diagonal es el </a:t>
            </a:r>
            <a:r>
              <a:rPr lang="es" sz="1800">
                <a:solidFill>
                  <a:schemeClr val="accent1"/>
                </a:solidFill>
              </a:rPr>
              <a:t>Random Forest</a:t>
            </a:r>
            <a:r>
              <a:rPr lang="es" sz="1800">
                <a:solidFill>
                  <a:schemeClr val="dk1"/>
                </a:solidFill>
              </a:rPr>
              <a:t>.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5" name="Google Shape;275;p30"/>
          <p:cNvSpPr txBox="1"/>
          <p:nvPr>
            <p:ph type="title"/>
          </p:nvPr>
        </p:nvSpPr>
        <p:spPr>
          <a:xfrm>
            <a:off x="269125" y="-124800"/>
            <a:ext cx="2295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/>
              <a:t>Resultados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280" name="Google Shape;280;p3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2" name="Google Shape;282;p31"/>
          <p:cNvSpPr txBox="1"/>
          <p:nvPr/>
        </p:nvSpPr>
        <p:spPr>
          <a:xfrm>
            <a:off x="5325475" y="851050"/>
            <a:ext cx="31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4843650" y="1036025"/>
            <a:ext cx="3498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La </a:t>
            </a:r>
            <a:r>
              <a:rPr lang="es">
                <a:solidFill>
                  <a:schemeClr val="accent1"/>
                </a:solidFill>
              </a:rPr>
              <a:t>curva ROC</a:t>
            </a:r>
            <a:r>
              <a:rPr lang="es">
                <a:solidFill>
                  <a:schemeClr val="dk1"/>
                </a:solidFill>
              </a:rPr>
              <a:t> muestra la relación entre la Tasa de Verdaderos Positivos (</a:t>
            </a:r>
            <a:r>
              <a:rPr lang="es">
                <a:solidFill>
                  <a:schemeClr val="accent1"/>
                </a:solidFill>
              </a:rPr>
              <a:t>TPR</a:t>
            </a:r>
            <a:r>
              <a:rPr lang="es">
                <a:solidFill>
                  <a:schemeClr val="dk1"/>
                </a:solidFill>
              </a:rPr>
              <a:t>) y la Tasa de Falsos Positivos (</a:t>
            </a:r>
            <a:r>
              <a:rPr lang="es">
                <a:solidFill>
                  <a:schemeClr val="accent1"/>
                </a:solidFill>
              </a:rPr>
              <a:t>FPR</a:t>
            </a:r>
            <a:r>
              <a:rPr lang="es">
                <a:solidFill>
                  <a:schemeClr val="dk1"/>
                </a:solidFill>
              </a:rPr>
              <a:t>). El mejor modelo es el que maximice la TPR y minimice la FPR. Esto equivale a que el</a:t>
            </a:r>
            <a:r>
              <a:rPr lang="es">
                <a:solidFill>
                  <a:schemeClr val="accent1"/>
                </a:solidFill>
              </a:rPr>
              <a:t> </a:t>
            </a:r>
            <a:r>
              <a:rPr i="1" lang="es">
                <a:solidFill>
                  <a:schemeClr val="accent1"/>
                </a:solidFill>
              </a:rPr>
              <a:t>área bajo la curva</a:t>
            </a:r>
            <a:r>
              <a:rPr lang="es">
                <a:solidFill>
                  <a:schemeClr val="dk1"/>
                </a:solidFill>
              </a:rPr>
              <a:t> sea máxima.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El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accent1"/>
                </a:solidFill>
              </a:rPr>
              <a:t>área debajo de la curva</a:t>
            </a:r>
            <a:r>
              <a:rPr lang="es">
                <a:solidFill>
                  <a:schemeClr val="dk1"/>
                </a:solidFill>
              </a:rPr>
              <a:t> del modelo de </a:t>
            </a:r>
            <a:r>
              <a:rPr lang="es">
                <a:solidFill>
                  <a:schemeClr val="accent1"/>
                </a:solidFill>
              </a:rPr>
              <a:t>Random Forest</a:t>
            </a:r>
            <a:r>
              <a:rPr lang="es">
                <a:solidFill>
                  <a:schemeClr val="dk1"/>
                </a:solidFill>
              </a:rPr>
              <a:t> es </a:t>
            </a:r>
            <a:r>
              <a:rPr lang="es">
                <a:solidFill>
                  <a:schemeClr val="accent1"/>
                </a:solidFill>
              </a:rPr>
              <a:t>mayor</a:t>
            </a:r>
            <a:r>
              <a:rPr lang="es">
                <a:solidFill>
                  <a:schemeClr val="dk1"/>
                </a:solidFill>
              </a:rPr>
              <a:t> que el área de todos las demás.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269125" y="-124800"/>
            <a:ext cx="2295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/>
              <a:t>Resultados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25" y="971974"/>
            <a:ext cx="4278525" cy="33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1300200" y="33234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Nicolas Mirkin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s">
                <a:solidFill>
                  <a:schemeClr val="lt1"/>
                </a:solidFill>
              </a:rPr>
              <a:t>¿</a:t>
            </a:r>
            <a:r>
              <a:rPr lang="es">
                <a:solidFill>
                  <a:schemeClr val="lt1"/>
                </a:solidFill>
              </a:rPr>
              <a:t>Quiénes somos?</a:t>
            </a:r>
            <a:endParaRPr i="1" sz="160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30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4054993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8704" y="13630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4294967295" type="title"/>
          </p:nvPr>
        </p:nvSpPr>
        <p:spPr>
          <a:xfrm>
            <a:off x="3865993" y="34725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María Mercedes Vazzano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>
            <p:ph idx="4294967295" type="title"/>
          </p:nvPr>
        </p:nvSpPr>
        <p:spPr>
          <a:xfrm>
            <a:off x="6369704" y="33234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Matias Larsson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290" name="Google Shape;290;p3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451" y="1270601"/>
            <a:ext cx="6270425" cy="21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2857275" y="710650"/>
            <a:ext cx="29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Comparación de métricas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583475" y="3523250"/>
            <a:ext cx="55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Para todas las métricas evaluadas, el modelo de </a:t>
            </a:r>
            <a:r>
              <a:rPr b="1" lang="es">
                <a:solidFill>
                  <a:schemeClr val="accent1"/>
                </a:solidFill>
              </a:rPr>
              <a:t>Random Forest</a:t>
            </a:r>
            <a:r>
              <a:rPr lang="es">
                <a:solidFill>
                  <a:schemeClr val="dk1"/>
                </a:solidFill>
              </a:rPr>
              <a:t> es el que arroja los mejores resultados.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2"/>
          <p:cNvSpPr txBox="1"/>
          <p:nvPr>
            <p:ph type="title"/>
          </p:nvPr>
        </p:nvSpPr>
        <p:spPr>
          <a:xfrm>
            <a:off x="269125" y="-124800"/>
            <a:ext cx="2295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/>
              <a:t>Resultados</a:t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1583475" y="4209050"/>
            <a:ext cx="5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Pero… ¿será posible superarlo?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3758475" y="1315775"/>
            <a:ext cx="1309500" cy="24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Boosting</a:t>
            </a:r>
            <a:endParaRPr b="1" sz="3000"/>
          </a:p>
        </p:txBody>
      </p:sp>
      <p:sp>
        <p:nvSpPr>
          <p:cNvPr id="303" name="Google Shape;30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807925" y="2714000"/>
            <a:ext cx="2257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1"/>
                </a:solidFill>
              </a:rPr>
              <a:t>Ada</a:t>
            </a:r>
            <a:r>
              <a:rPr b="1" lang="es" sz="1300">
                <a:solidFill>
                  <a:schemeClr val="accent1"/>
                </a:solidFill>
              </a:rPr>
              <a:t> Boost</a:t>
            </a:r>
            <a:r>
              <a:rPr lang="es" sz="1300">
                <a:solidFill>
                  <a:schemeClr val="accent1"/>
                </a:solidFill>
              </a:rPr>
              <a:t> </a:t>
            </a:r>
            <a:r>
              <a:rPr lang="es" sz="1300">
                <a:solidFill>
                  <a:schemeClr val="dk1"/>
                </a:solidFill>
              </a:rPr>
              <a:t>logra minimizar la tasa de falsos negativos, siendo el mejor modelo estratégico de acuerdo a los objetivos de Efectivo YA.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228600" y="762000"/>
            <a:ext cx="628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➢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</a:t>
            </a:r>
            <a:r>
              <a:rPr b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los árboles de decisión son creados de manera independiente.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➢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los modelos de </a:t>
            </a:r>
            <a:r>
              <a:rPr b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Boosting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los estimadores se crean de forma consecutiva en aras que el estimador nuevo mejore las falencias del anterior.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6254400" y="3141500"/>
            <a:ext cx="5889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07" name="Google Shape;307;p33"/>
          <p:cNvGrpSpPr/>
          <p:nvPr/>
        </p:nvGrpSpPr>
        <p:grpSpPr>
          <a:xfrm>
            <a:off x="756762" y="1577179"/>
            <a:ext cx="5421537" cy="3480055"/>
            <a:chOff x="711400" y="1703525"/>
            <a:chExt cx="5212014" cy="3353300"/>
          </a:xfrm>
        </p:grpSpPr>
        <p:pic>
          <p:nvPicPr>
            <p:cNvPr id="308" name="Google Shape;30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0" y="1703525"/>
              <a:ext cx="5161414" cy="335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3"/>
            <p:cNvSpPr/>
            <p:nvPr/>
          </p:nvSpPr>
          <p:spPr>
            <a:xfrm>
              <a:off x="4129900" y="4860200"/>
              <a:ext cx="617100" cy="163800"/>
            </a:xfrm>
            <a:prstGeom prst="rect">
              <a:avLst/>
            </a:prstGeom>
            <a:solidFill>
              <a:srgbClr val="D5D5D5"/>
            </a:solidFill>
            <a:ln cap="flat" cmpd="sng" w="9525">
              <a:solidFill>
                <a:srgbClr val="D5D5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1691500" y="4860200"/>
              <a:ext cx="617100" cy="163800"/>
            </a:xfrm>
            <a:prstGeom prst="rect">
              <a:avLst/>
            </a:prstGeom>
            <a:solidFill>
              <a:srgbClr val="D5D5D5"/>
            </a:solidFill>
            <a:ln cap="flat" cmpd="sng" w="9525">
              <a:solidFill>
                <a:srgbClr val="D5D5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777100" y="3624300"/>
              <a:ext cx="117000" cy="866400"/>
            </a:xfrm>
            <a:prstGeom prst="rect">
              <a:avLst/>
            </a:prstGeom>
            <a:solidFill>
              <a:srgbClr val="D5D5D5"/>
            </a:solidFill>
            <a:ln cap="flat" cmpd="sng" w="9525">
              <a:solidFill>
                <a:srgbClr val="D5D5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777100" y="2176500"/>
              <a:ext cx="117000" cy="866400"/>
            </a:xfrm>
            <a:prstGeom prst="rect">
              <a:avLst/>
            </a:prstGeom>
            <a:solidFill>
              <a:srgbClr val="D5D5D5"/>
            </a:solidFill>
            <a:ln cap="flat" cmpd="sng" w="9525">
              <a:solidFill>
                <a:srgbClr val="D5D5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 txBox="1"/>
            <p:nvPr/>
          </p:nvSpPr>
          <p:spPr>
            <a:xfrm>
              <a:off x="4129900" y="4733725"/>
              <a:ext cx="7761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/>
                <a:t>Predicción</a:t>
              </a:r>
              <a:endParaRPr sz="900"/>
            </a:p>
          </p:txBody>
        </p:sp>
        <p:sp>
          <p:nvSpPr>
            <p:cNvPr id="314" name="Google Shape;314;p33"/>
            <p:cNvSpPr txBox="1"/>
            <p:nvPr/>
          </p:nvSpPr>
          <p:spPr>
            <a:xfrm>
              <a:off x="1615300" y="4733725"/>
              <a:ext cx="7761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/>
                <a:t>Predicción</a:t>
              </a:r>
              <a:endParaRPr sz="900"/>
            </a:p>
          </p:txBody>
        </p:sp>
        <p:sp>
          <p:nvSpPr>
            <p:cNvPr id="315" name="Google Shape;315;p33"/>
            <p:cNvSpPr txBox="1"/>
            <p:nvPr/>
          </p:nvSpPr>
          <p:spPr>
            <a:xfrm rot="-5400000">
              <a:off x="419650" y="3788000"/>
              <a:ext cx="8943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/>
                <a:t>Realidad</a:t>
              </a:r>
              <a:endParaRPr sz="900"/>
            </a:p>
          </p:txBody>
        </p:sp>
        <p:sp>
          <p:nvSpPr>
            <p:cNvPr id="316" name="Google Shape;316;p33"/>
            <p:cNvSpPr txBox="1"/>
            <p:nvPr/>
          </p:nvSpPr>
          <p:spPr>
            <a:xfrm rot="-5400000">
              <a:off x="419650" y="2264000"/>
              <a:ext cx="8943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/>
                <a:t>Realidad</a:t>
              </a:r>
              <a:endParaRPr sz="900"/>
            </a:p>
          </p:txBody>
        </p:sp>
      </p:grpSp>
      <p:pic>
        <p:nvPicPr>
          <p:cNvPr id="317" name="Google Shape;3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913" y="3899300"/>
            <a:ext cx="1066775" cy="10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322" name="Google Shape;322;p34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2995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>
            <p:ph type="title"/>
          </p:nvPr>
        </p:nvSpPr>
        <p:spPr>
          <a:xfrm>
            <a:off x="617550" y="332400"/>
            <a:ext cx="3423300" cy="15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Conclusiones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5" name="Google Shape;325;p34"/>
          <p:cNvSpPr txBox="1"/>
          <p:nvPr/>
        </p:nvSpPr>
        <p:spPr>
          <a:xfrm>
            <a:off x="574650" y="1075450"/>
            <a:ext cx="7905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Se exploraron y se contrastaron los resultados de más de </a:t>
            </a:r>
            <a:r>
              <a:rPr b="1" lang="es">
                <a:solidFill>
                  <a:schemeClr val="accent1"/>
                </a:solidFill>
              </a:rPr>
              <a:t>8 modelos</a:t>
            </a:r>
            <a:r>
              <a:rPr lang="es">
                <a:solidFill>
                  <a:schemeClr val="dk1"/>
                </a:solidFill>
              </a:rPr>
              <a:t> de machine learning.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Los modelos de </a:t>
            </a:r>
            <a:r>
              <a:rPr b="1" lang="es">
                <a:solidFill>
                  <a:schemeClr val="accent1"/>
                </a:solidFill>
              </a:rPr>
              <a:t>ensamble</a:t>
            </a:r>
            <a:r>
              <a:rPr lang="es">
                <a:solidFill>
                  <a:schemeClr val="dk1"/>
                </a:solidFill>
              </a:rPr>
              <a:t> resultaron superiores en </a:t>
            </a:r>
            <a:r>
              <a:rPr b="1" lang="es">
                <a:solidFill>
                  <a:schemeClr val="dk1"/>
                </a:solidFill>
              </a:rPr>
              <a:t>todas las métricas</a:t>
            </a:r>
            <a:r>
              <a:rPr lang="es">
                <a:solidFill>
                  <a:schemeClr val="dk1"/>
                </a:solidFill>
              </a:rPr>
              <a:t> analizadas.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El modelo que minimiza la tasa de </a:t>
            </a:r>
            <a:r>
              <a:rPr b="1" lang="es">
                <a:solidFill>
                  <a:schemeClr val="accent1"/>
                </a:solidFill>
              </a:rPr>
              <a:t>falsos negativos</a:t>
            </a:r>
            <a:r>
              <a:rPr lang="es">
                <a:solidFill>
                  <a:schemeClr val="dk1"/>
                </a:solidFill>
              </a:rPr>
              <a:t> y que puede ayudar a Efectivo YA a dar mejores créditos y evitar las pérdidas por default es el modelo de </a:t>
            </a:r>
            <a:r>
              <a:rPr b="1" lang="es">
                <a:solidFill>
                  <a:schemeClr val="accent1"/>
                </a:solidFill>
              </a:rPr>
              <a:t>Adaboost</a:t>
            </a:r>
            <a:r>
              <a:rPr lang="es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Las predicciones </a:t>
            </a:r>
            <a:r>
              <a:rPr b="1" lang="es">
                <a:solidFill>
                  <a:schemeClr val="accent1"/>
                </a:solidFill>
              </a:rPr>
              <a:t>podrían mejorar</a:t>
            </a:r>
            <a:r>
              <a:rPr lang="es">
                <a:solidFill>
                  <a:schemeClr val="dk1"/>
                </a:solidFill>
              </a:rPr>
              <a:t> si se implementara algún </a:t>
            </a:r>
            <a:r>
              <a:rPr b="1" lang="es">
                <a:solidFill>
                  <a:schemeClr val="accent1"/>
                </a:solidFill>
              </a:rPr>
              <a:t>método para</a:t>
            </a:r>
            <a:r>
              <a:rPr b="1"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accent1"/>
                </a:solidFill>
              </a:rPr>
              <a:t>balancear</a:t>
            </a:r>
            <a:r>
              <a:rPr b="1" lang="es">
                <a:solidFill>
                  <a:schemeClr val="dk1"/>
                </a:solidFill>
              </a:rPr>
              <a:t> la clase a predecir</a:t>
            </a:r>
            <a:r>
              <a:rPr lang="es">
                <a:solidFill>
                  <a:schemeClr val="dk1"/>
                </a:solidFill>
              </a:rPr>
              <a:t>, ya sea con un </a:t>
            </a:r>
            <a:r>
              <a:rPr b="1" lang="es">
                <a:solidFill>
                  <a:schemeClr val="dk1"/>
                </a:solidFill>
              </a:rPr>
              <a:t>undersampling</a:t>
            </a:r>
            <a:r>
              <a:rPr lang="es">
                <a:solidFill>
                  <a:schemeClr val="dk1"/>
                </a:solidFill>
              </a:rPr>
              <a:t> de la </a:t>
            </a:r>
            <a:r>
              <a:rPr b="1" lang="es">
                <a:solidFill>
                  <a:schemeClr val="dk1"/>
                </a:solidFill>
              </a:rPr>
              <a:t>clase negativa</a:t>
            </a:r>
            <a:r>
              <a:rPr lang="es">
                <a:solidFill>
                  <a:schemeClr val="dk1"/>
                </a:solidFill>
              </a:rPr>
              <a:t>, un </a:t>
            </a:r>
            <a:r>
              <a:rPr b="1" lang="es">
                <a:solidFill>
                  <a:schemeClr val="dk1"/>
                </a:solidFill>
              </a:rPr>
              <a:t>oversampling </a:t>
            </a:r>
            <a:r>
              <a:rPr lang="es">
                <a:solidFill>
                  <a:schemeClr val="dk1"/>
                </a:solidFill>
              </a:rPr>
              <a:t>de la </a:t>
            </a:r>
            <a:r>
              <a:rPr b="1" lang="es">
                <a:solidFill>
                  <a:schemeClr val="dk1"/>
                </a:solidFill>
              </a:rPr>
              <a:t>clase positiva</a:t>
            </a:r>
            <a:r>
              <a:rPr lang="es">
                <a:solidFill>
                  <a:schemeClr val="dk1"/>
                </a:solidFill>
              </a:rPr>
              <a:t> o un </a:t>
            </a:r>
            <a:r>
              <a:rPr b="1" lang="es">
                <a:solidFill>
                  <a:schemeClr val="dk1"/>
                </a:solidFill>
              </a:rPr>
              <a:t>punto medio</a:t>
            </a:r>
            <a:r>
              <a:rPr lang="es">
                <a:solidFill>
                  <a:schemeClr val="dk1"/>
                </a:solidFill>
              </a:rPr>
              <a:t> entre los dos </a:t>
            </a:r>
            <a:r>
              <a:rPr lang="es">
                <a:solidFill>
                  <a:schemeClr val="dk1"/>
                </a:solidFill>
              </a:rPr>
              <a:t>métodos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Efectivo YA debe poner más recursos en sofistificar sus modelos de riesgo crediticio, buscando estimar no solo la </a:t>
            </a:r>
            <a:r>
              <a:rPr b="1" lang="es">
                <a:solidFill>
                  <a:schemeClr val="accent1"/>
                </a:solidFill>
              </a:rPr>
              <a:t>p</a:t>
            </a:r>
            <a:r>
              <a:rPr b="1" lang="es">
                <a:solidFill>
                  <a:schemeClr val="accent1"/>
                </a:solidFill>
              </a:rPr>
              <a:t>robabilidad de default</a:t>
            </a:r>
            <a:r>
              <a:rPr lang="es">
                <a:solidFill>
                  <a:schemeClr val="dk1"/>
                </a:solidFill>
              </a:rPr>
              <a:t>, sino también la </a:t>
            </a:r>
            <a:r>
              <a:rPr b="1" lang="es">
                <a:solidFill>
                  <a:schemeClr val="accent1"/>
                </a:solidFill>
              </a:rPr>
              <a:t>exposición al default</a:t>
            </a:r>
            <a:r>
              <a:rPr lang="es">
                <a:solidFill>
                  <a:schemeClr val="dk1"/>
                </a:solidFill>
              </a:rPr>
              <a:t> y las </a:t>
            </a:r>
            <a:r>
              <a:rPr b="1" lang="es">
                <a:solidFill>
                  <a:schemeClr val="accent1"/>
                </a:solidFill>
              </a:rPr>
              <a:t>pérdidas debido al default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-620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444650" y="46050"/>
            <a:ext cx="827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820"/>
              <a:t>Presentación del problema</a:t>
            </a:r>
            <a:endParaRPr sz="382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87500" y="834650"/>
            <a:ext cx="59025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145">
                <a:solidFill>
                  <a:srgbClr val="FFFFFF"/>
                </a:solidFill>
              </a:rPr>
              <a:t>La ausencia de un </a:t>
            </a:r>
            <a:r>
              <a:rPr lang="es" sz="2145">
                <a:solidFill>
                  <a:schemeClr val="accent1"/>
                </a:solidFill>
              </a:rPr>
              <a:t>método eficiente y flexible </a:t>
            </a:r>
            <a:r>
              <a:rPr lang="es" sz="2145">
                <a:solidFill>
                  <a:srgbClr val="FFFFFF"/>
                </a:solidFill>
              </a:rPr>
              <a:t>que permita distinguir en forma anticipada a los clientes que terminarán </a:t>
            </a:r>
            <a:r>
              <a:rPr i="1" lang="es" sz="2145">
                <a:solidFill>
                  <a:srgbClr val="FFFFFF"/>
                </a:solidFill>
              </a:rPr>
              <a:t>defaulteando</a:t>
            </a:r>
            <a:r>
              <a:rPr lang="es" sz="2145">
                <a:solidFill>
                  <a:srgbClr val="FFFFFF"/>
                </a:solidFill>
              </a:rPr>
              <a:t> de aquellos que no, ha generado  </a:t>
            </a:r>
            <a:r>
              <a:rPr lang="es" sz="2145">
                <a:solidFill>
                  <a:schemeClr val="accent1"/>
                </a:solidFill>
              </a:rPr>
              <a:t>pérdidas sustanciales</a:t>
            </a:r>
            <a:r>
              <a:rPr lang="es" sz="2145">
                <a:solidFill>
                  <a:srgbClr val="FFFFFF"/>
                </a:solidFill>
              </a:rPr>
              <a:t> en </a:t>
            </a:r>
            <a:r>
              <a:rPr lang="es" sz="2145">
                <a:solidFill>
                  <a:schemeClr val="accent1"/>
                </a:solidFill>
              </a:rPr>
              <a:t>Efectivo YA</a:t>
            </a:r>
            <a:r>
              <a:rPr lang="es" sz="2145">
                <a:solidFill>
                  <a:srgbClr val="FFFFFF"/>
                </a:solidFill>
              </a:rPr>
              <a:t>. </a:t>
            </a:r>
            <a:endParaRPr sz="21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465325" y="1901150"/>
            <a:ext cx="80079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Temática y alcance del proyecto</a:t>
            </a:r>
            <a:endParaRPr sz="2500"/>
          </a:p>
        </p:txBody>
      </p:sp>
      <p:sp>
        <p:nvSpPr>
          <p:cNvPr id="78" name="Google Shape;78;p15"/>
          <p:cNvSpPr txBox="1"/>
          <p:nvPr/>
        </p:nvSpPr>
        <p:spPr>
          <a:xfrm>
            <a:off x="538525" y="2454350"/>
            <a:ext cx="7803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Frente a la problemática descrita, la alta gerencia ha encomendado al entrante equipo de </a:t>
            </a:r>
            <a:r>
              <a:rPr lang="es" sz="1300">
                <a:solidFill>
                  <a:schemeClr val="accent1"/>
                </a:solidFill>
              </a:rPr>
              <a:t>Data Science</a:t>
            </a:r>
            <a:r>
              <a:rPr lang="es" sz="1300">
                <a:solidFill>
                  <a:srgbClr val="FFFFFF"/>
                </a:solidFill>
              </a:rPr>
              <a:t> el desarrollo de un </a:t>
            </a:r>
            <a:r>
              <a:rPr lang="es" sz="1300">
                <a:solidFill>
                  <a:schemeClr val="accent1"/>
                </a:solidFill>
              </a:rPr>
              <a:t>nuevo</a:t>
            </a:r>
            <a:r>
              <a:rPr lang="es" sz="1300">
                <a:solidFill>
                  <a:srgbClr val="FFFFFF"/>
                </a:solidFill>
              </a:rPr>
              <a:t> </a:t>
            </a:r>
            <a:r>
              <a:rPr lang="es" sz="1300">
                <a:solidFill>
                  <a:schemeClr val="accent1"/>
                </a:solidFill>
              </a:rPr>
              <a:t>modelo de Machine Learning</a:t>
            </a:r>
            <a:r>
              <a:rPr lang="es" sz="1300">
                <a:solidFill>
                  <a:srgbClr val="FFFFFF"/>
                </a:solidFill>
              </a:rPr>
              <a:t> que, mediante el uso de su </a:t>
            </a:r>
            <a:r>
              <a:rPr lang="es" sz="1300">
                <a:solidFill>
                  <a:schemeClr val="accent1"/>
                </a:solidFill>
              </a:rPr>
              <a:t>propia base de datos</a:t>
            </a:r>
            <a:r>
              <a:rPr lang="es" sz="1300">
                <a:solidFill>
                  <a:srgbClr val="FFFFFF"/>
                </a:solidFill>
              </a:rPr>
              <a:t>, pueda predecir con mayor precisión si un cliente va a defaultear el crédito que solicita.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</a:rPr>
              <a:t>Objetivo:</a:t>
            </a:r>
            <a:r>
              <a:rPr lang="es" sz="1300">
                <a:solidFill>
                  <a:srgbClr val="FFFFFF"/>
                </a:solidFill>
              </a:rPr>
              <a:t> Obtener un </a:t>
            </a:r>
            <a:r>
              <a:rPr lang="es" sz="1300">
                <a:solidFill>
                  <a:schemeClr val="accent1"/>
                </a:solidFill>
              </a:rPr>
              <a:t>modelo de análisis de riesgo crediticio</a:t>
            </a:r>
            <a:r>
              <a:rPr lang="es" sz="1300">
                <a:solidFill>
                  <a:srgbClr val="FFFFFF"/>
                </a:solidFill>
              </a:rPr>
              <a:t> aprovechando la amplia </a:t>
            </a:r>
            <a:r>
              <a:rPr lang="es" sz="1300">
                <a:solidFill>
                  <a:schemeClr val="accent1"/>
                </a:solidFill>
              </a:rPr>
              <a:t>base de datos propia</a:t>
            </a:r>
            <a:r>
              <a:rPr lang="es" sz="1300">
                <a:solidFill>
                  <a:srgbClr val="FFFFFF"/>
                </a:solidFill>
              </a:rPr>
              <a:t>, lograda a lo largo de 10 años en el mercado. Tal modelo busca estimar la </a:t>
            </a:r>
            <a:r>
              <a:rPr lang="es" sz="1300">
                <a:solidFill>
                  <a:schemeClr val="accent1"/>
                </a:solidFill>
              </a:rPr>
              <a:t>Probabilidad de Default (PD)</a:t>
            </a:r>
            <a:r>
              <a:rPr lang="es" sz="1300">
                <a:solidFill>
                  <a:srgbClr val="FFFFFF"/>
                </a:solidFill>
              </a:rPr>
              <a:t>, pero no tendrá en cuenta ni la </a:t>
            </a:r>
            <a:r>
              <a:rPr lang="es" sz="1300">
                <a:solidFill>
                  <a:schemeClr val="accent1"/>
                </a:solidFill>
              </a:rPr>
              <a:t>Exposición</a:t>
            </a:r>
            <a:r>
              <a:rPr lang="es" sz="1300">
                <a:solidFill>
                  <a:schemeClr val="accent1"/>
                </a:solidFill>
              </a:rPr>
              <a:t> al Default (EAD)</a:t>
            </a:r>
            <a:r>
              <a:rPr lang="es" sz="1300">
                <a:solidFill>
                  <a:srgbClr val="FFFFFF"/>
                </a:solidFill>
              </a:rPr>
              <a:t> ni el </a:t>
            </a:r>
            <a:r>
              <a:rPr lang="es" sz="1300">
                <a:solidFill>
                  <a:schemeClr val="accent1"/>
                </a:solidFill>
              </a:rPr>
              <a:t>Loss Given Default (LGD)</a:t>
            </a:r>
            <a:r>
              <a:rPr lang="e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975" y="698800"/>
            <a:ext cx="1284300" cy="12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 del proyecto</a:t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920900" y="2126275"/>
            <a:ext cx="8100" cy="1420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6"/>
          <p:cNvSpPr txBox="1"/>
          <p:nvPr>
            <p:ph type="title"/>
          </p:nvPr>
        </p:nvSpPr>
        <p:spPr>
          <a:xfrm>
            <a:off x="1021000" y="1982825"/>
            <a:ext cx="2069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Exploración de datos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021012" y="23749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Limpieza de los datos</a:t>
            </a:r>
            <a:r>
              <a:rPr lang="es" sz="1200">
                <a:solidFill>
                  <a:schemeClr val="accent1"/>
                </a:solidFill>
              </a:rPr>
              <a:t> Análisis de variables</a:t>
            </a:r>
            <a:endParaRPr sz="1200">
              <a:solidFill>
                <a:schemeClr val="accent1"/>
              </a:solidFill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3429000" y="1662100"/>
            <a:ext cx="4200" cy="149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>
            <p:ph type="title"/>
          </p:nvPr>
        </p:nvSpPr>
        <p:spPr>
          <a:xfrm>
            <a:off x="3480225" y="1461000"/>
            <a:ext cx="2367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Exploración de modelos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518638" y="1816975"/>
            <a:ext cx="18141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Entrenamiento y validación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Optimización</a:t>
            </a:r>
            <a:endParaRPr sz="1200">
              <a:solidFill>
                <a:schemeClr val="accent1"/>
              </a:solidFill>
            </a:endParaRPr>
          </a:p>
        </p:txBody>
      </p:sp>
      <p:cxnSp>
        <p:nvCxnSpPr>
          <p:cNvPr id="91" name="Google Shape;91;p16"/>
          <p:cNvCxnSpPr>
            <a:stCxn id="92" idx="1"/>
          </p:cNvCxnSpPr>
          <p:nvPr/>
        </p:nvCxnSpPr>
        <p:spPr>
          <a:xfrm>
            <a:off x="6457570" y="1362325"/>
            <a:ext cx="0" cy="1729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6"/>
          <p:cNvSpPr txBox="1"/>
          <p:nvPr>
            <p:ph type="title"/>
          </p:nvPr>
        </p:nvSpPr>
        <p:spPr>
          <a:xfrm>
            <a:off x="6457570" y="1166275"/>
            <a:ext cx="2523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Comparación de modelos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6504625" y="1558374"/>
            <a:ext cx="18141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Evaluación de métricas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Selección del modelo más adecuado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Conclusiones</a:t>
            </a:r>
            <a:endParaRPr sz="1200">
              <a:solidFill>
                <a:schemeClr val="accent1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95" name="Google Shape;95;p16"/>
            <p:cNvCxnSpPr>
              <a:stCxn id="96" idx="6"/>
              <a:endCxn id="97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96" name="Google Shape;96;p16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25" y="3340025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800" y="3181075"/>
            <a:ext cx="1520400" cy="15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854" y="3067279"/>
            <a:ext cx="1729500" cy="17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2655" r="3509" t="1574"/>
          <a:stretch/>
        </p:blipFill>
        <p:spPr>
          <a:xfrm>
            <a:off x="152400" y="833625"/>
            <a:ext cx="6483200" cy="35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19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del dataset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825" y="1019373"/>
            <a:ext cx="2264325" cy="15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6804350" y="2564725"/>
            <a:ext cx="233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Estado del crédito: </a:t>
            </a:r>
            <a:r>
              <a:rPr b="1" i="1" lang="es" sz="1600">
                <a:solidFill>
                  <a:schemeClr val="dk1"/>
                </a:solidFill>
              </a:rPr>
              <a:t>loan status</a:t>
            </a:r>
            <a:endParaRPr b="1" i="1" sz="1600">
              <a:solidFill>
                <a:schemeClr val="dk1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200750" y="44351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8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numéricas</a:t>
            </a: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categóricas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851" y="3164881"/>
            <a:ext cx="2322295" cy="17473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838525" y="4512075"/>
            <a:ext cx="1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Se cuenta con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2313450" y="4599375"/>
            <a:ext cx="6588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Limpieza de los datos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30225" y="789125"/>
            <a:ext cx="401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>
                <a:solidFill>
                  <a:schemeClr val="dk1"/>
                </a:solidFill>
              </a:rPr>
              <a:t>Tratamiento de outliers: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dk1"/>
                </a:solidFill>
              </a:rPr>
              <a:t>Se eliminan las edades mayores a 120 años y los historiales laborales mayores a 120 años.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23825" y="4129675"/>
            <a:ext cx="391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Se omite </a:t>
            </a:r>
            <a:r>
              <a:rPr lang="es">
                <a:solidFill>
                  <a:schemeClr val="accent1"/>
                </a:solidFill>
              </a:rPr>
              <a:t>‘</a:t>
            </a:r>
            <a:r>
              <a:rPr i="1" lang="es">
                <a:solidFill>
                  <a:schemeClr val="accent1"/>
                </a:solidFill>
              </a:rPr>
              <a:t>loan_amount’</a:t>
            </a:r>
            <a:r>
              <a:rPr lang="es">
                <a:solidFill>
                  <a:schemeClr val="dk1"/>
                </a:solidFill>
              </a:rPr>
              <a:t> y </a:t>
            </a:r>
            <a:r>
              <a:rPr lang="es">
                <a:solidFill>
                  <a:schemeClr val="accent1"/>
                </a:solidFill>
              </a:rPr>
              <a:t>‘</a:t>
            </a:r>
            <a:r>
              <a:rPr i="1" lang="es">
                <a:solidFill>
                  <a:schemeClr val="accent1"/>
                </a:solidFill>
              </a:rPr>
              <a:t>person_income’</a:t>
            </a:r>
            <a:r>
              <a:rPr lang="es">
                <a:solidFill>
                  <a:schemeClr val="dk1"/>
                </a:solidFill>
              </a:rPr>
              <a:t>, puesto que están relacionadas a través de la variable </a:t>
            </a:r>
            <a:r>
              <a:rPr i="1" lang="es">
                <a:solidFill>
                  <a:schemeClr val="dk1"/>
                </a:solidFill>
              </a:rPr>
              <a:t>‘loan percent income’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0" y="1756575"/>
            <a:ext cx="3873549" cy="229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193025" y="789125"/>
            <a:ext cx="490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2"/>
            </a:pPr>
            <a:r>
              <a:rPr b="1" lang="es">
                <a:solidFill>
                  <a:schemeClr val="dk1"/>
                </a:solidFill>
              </a:rPr>
              <a:t>Tratamiento de valores nulos:</a:t>
            </a:r>
            <a:endParaRPr b="1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arenR"/>
            </a:pPr>
            <a:r>
              <a:rPr i="1" lang="es">
                <a:solidFill>
                  <a:schemeClr val="accent1"/>
                </a:solidFill>
              </a:rPr>
              <a:t>loan_int_rate</a:t>
            </a:r>
            <a:r>
              <a:rPr lang="es">
                <a:solidFill>
                  <a:schemeClr val="dk1"/>
                </a:solidFill>
              </a:rPr>
              <a:t>: 3115 registros nulos </a:t>
            </a:r>
            <a:r>
              <a:rPr i="1" lang="es">
                <a:solidFill>
                  <a:schemeClr val="dk1"/>
                </a:solidFill>
              </a:rPr>
              <a:t>(9.5%)</a:t>
            </a:r>
            <a:endParaRPr i="1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arenR"/>
            </a:pPr>
            <a:r>
              <a:rPr i="1" lang="es">
                <a:solidFill>
                  <a:schemeClr val="accent1"/>
                </a:solidFill>
              </a:rPr>
              <a:t>person_emp_length</a:t>
            </a:r>
            <a:r>
              <a:rPr lang="es">
                <a:solidFill>
                  <a:schemeClr val="dk1"/>
                </a:solidFill>
              </a:rPr>
              <a:t>: 895 registros nulos </a:t>
            </a:r>
            <a:r>
              <a:rPr i="1" lang="es">
                <a:solidFill>
                  <a:schemeClr val="dk1"/>
                </a:solidFill>
              </a:rPr>
              <a:t>(2.9%)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72300"/>
            <a:ext cx="2197050" cy="27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6814150" y="1680375"/>
            <a:ext cx="2197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1"/>
                </a:solidFill>
              </a:rPr>
              <a:t>a)</a:t>
            </a:r>
            <a:r>
              <a:rPr lang="es" sz="1200">
                <a:solidFill>
                  <a:schemeClr val="dk1"/>
                </a:solidFill>
              </a:rPr>
              <a:t> </a:t>
            </a:r>
            <a:r>
              <a:rPr lang="es" sz="1200">
                <a:solidFill>
                  <a:schemeClr val="dk1"/>
                </a:solidFill>
              </a:rPr>
              <a:t>Dada la fuerte correlación entre la tasa de interés y la calificación de riesgo crediticio, se reemplazaron las tasas de interés faltantes por el valor medio de la misma de acuerdo al </a:t>
            </a:r>
            <a:r>
              <a:rPr i="1" lang="es" sz="1200">
                <a:solidFill>
                  <a:schemeClr val="dk1"/>
                </a:solidFill>
              </a:rPr>
              <a:t>‘loan grade’ </a:t>
            </a:r>
            <a:r>
              <a:rPr lang="es" sz="1200">
                <a:solidFill>
                  <a:schemeClr val="dk1"/>
                </a:solidFill>
              </a:rPr>
              <a:t>del registro faltante.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1"/>
                </a:solidFill>
              </a:rPr>
              <a:t>b)</a:t>
            </a:r>
            <a:r>
              <a:rPr lang="es" sz="1200">
                <a:solidFill>
                  <a:schemeClr val="dk1"/>
                </a:solidFill>
              </a:rPr>
              <a:t> Se busca el valor medio del historial laboral en años para cada grupo de edad de deudores y se reemplazan los registros faltantes del historial laboral por este valor medio de acuerdo a la edad.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-122725"/>
            <a:ext cx="9144000" cy="52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type="title"/>
          </p:nvPr>
        </p:nvSpPr>
        <p:spPr>
          <a:xfrm>
            <a:off x="444650" y="46050"/>
            <a:ext cx="827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820"/>
              <a:t>Análisis exploratorio de datos</a:t>
            </a:r>
            <a:endParaRPr sz="3820"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444650" y="822500"/>
            <a:ext cx="74406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5745">
                <a:solidFill>
                  <a:srgbClr val="FFFFFF"/>
                </a:solidFill>
              </a:rPr>
              <a:t>El análisis exploratorio de datos (EDA) se usa para </a:t>
            </a:r>
            <a:r>
              <a:rPr lang="es" sz="5745">
                <a:solidFill>
                  <a:schemeClr val="accent1"/>
                </a:solidFill>
              </a:rPr>
              <a:t>analizar e investigar conjuntos de datos</a:t>
            </a:r>
            <a:r>
              <a:rPr lang="es" sz="5745">
                <a:solidFill>
                  <a:srgbClr val="FFFFFF"/>
                </a:solidFill>
              </a:rPr>
              <a:t> y resumir sus principales características, empleando métodos de visualización de datos. </a:t>
            </a:r>
            <a:endParaRPr sz="57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7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745">
                <a:solidFill>
                  <a:srgbClr val="FFFFFF"/>
                </a:solidFill>
              </a:rPr>
              <a:t>Se trata de un conjunto de técnicas estadísticas cuya finalidad es conseguir una comprensión de los datos y de las relaciones entre las variables. </a:t>
            </a:r>
            <a:endParaRPr sz="57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7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44650" y="2907225"/>
            <a:ext cx="443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Preparación de los datos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Identificación valores atípicos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Evaluación de los datos ausentes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Análisis gráfico de las variables individuales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Análisis de las relaciones entre variables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391" y="2907225"/>
            <a:ext cx="3602909" cy="20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83100" y="786325"/>
            <a:ext cx="36021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Observaciones: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mayor correlación (C=0.88) es entre 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historial crediticio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edad del prestatario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(signo de redundancia).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b="1"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 mayormente correlacionado con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LPI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(C=0.38) y con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tasa de interés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(C=0.32).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LPI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ingreso del deudor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monto del crédito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están fuertemente correlacionados.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edad del deudor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su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historial laboral en años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están positivamente correlacionados (C=0.17), tal como se asumió al corregir los valores nulos. Asimismo, dicho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historial laboral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ingreso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exhiben una correlación positiva no despreciable (C=0.15).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235500" y="216425"/>
            <a:ext cx="57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Correlaciones del dataset</a:t>
            </a: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3796963" y="789214"/>
            <a:ext cx="5131529" cy="3873958"/>
            <a:chOff x="3990000" y="941525"/>
            <a:chExt cx="4861244" cy="3730700"/>
          </a:xfrm>
        </p:grpSpPr>
        <p:pic>
          <p:nvPicPr>
            <p:cNvPr id="145" name="Google Shape;14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0000" y="941525"/>
              <a:ext cx="4861244" cy="372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/>
            <p:cNvPicPr preferRelativeResize="0"/>
            <p:nvPr/>
          </p:nvPicPr>
          <p:blipFill rotWithShape="1">
            <a:blip r:embed="rId3">
              <a:alphaModFix/>
            </a:blip>
            <a:srcRect b="-8284" l="2430" r="72967" t="71756"/>
            <a:stretch/>
          </p:blipFill>
          <p:spPr>
            <a:xfrm>
              <a:off x="4123525" y="1021525"/>
              <a:ext cx="1195950" cy="26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0"/>
            <p:cNvPicPr preferRelativeResize="0"/>
            <p:nvPr/>
          </p:nvPicPr>
          <p:blipFill rotWithShape="1">
            <a:blip r:embed="rId3">
              <a:alphaModFix/>
            </a:blip>
            <a:srcRect b="-8284" l="2430" r="72967" t="71756"/>
            <a:stretch/>
          </p:blipFill>
          <p:spPr>
            <a:xfrm rot="-2700000">
              <a:off x="7403888" y="3985237"/>
              <a:ext cx="1311474" cy="261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4775250" y="1944150"/>
            <a:ext cx="369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default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 asociado con un </a:t>
            </a:r>
            <a:r>
              <a:rPr b="1"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mayor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LPI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mayor carga (relativa) de la deuda sobre la capacidad de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generación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ingresos, se presentan mayores dificultades para devolver el crédito.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464100" y="216425"/>
            <a:ext cx="62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Raíces del default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50" y="1058150"/>
            <a:ext cx="3725620" cy="3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